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444" r:id="rId3"/>
    <p:sldId id="445" r:id="rId4"/>
    <p:sldId id="358" r:id="rId5"/>
    <p:sldId id="268" r:id="rId6"/>
    <p:sldId id="269" r:id="rId7"/>
    <p:sldId id="451" r:id="rId8"/>
    <p:sldId id="447" r:id="rId9"/>
    <p:sldId id="452" r:id="rId10"/>
    <p:sldId id="393" r:id="rId11"/>
    <p:sldId id="291" r:id="rId12"/>
    <p:sldId id="386" r:id="rId13"/>
    <p:sldId id="387" r:id="rId14"/>
    <p:sldId id="388" r:id="rId15"/>
    <p:sldId id="293" r:id="rId16"/>
    <p:sldId id="295" r:id="rId17"/>
    <p:sldId id="389" r:id="rId18"/>
    <p:sldId id="505" r:id="rId19"/>
    <p:sldId id="506" r:id="rId20"/>
    <p:sldId id="507" r:id="rId21"/>
    <p:sldId id="480" r:id="rId22"/>
    <p:sldId id="508" r:id="rId23"/>
    <p:sldId id="509" r:id="rId24"/>
    <p:sldId id="510" r:id="rId25"/>
    <p:sldId id="511" r:id="rId26"/>
    <p:sldId id="512" r:id="rId27"/>
    <p:sldId id="513" r:id="rId28"/>
    <p:sldId id="490" r:id="rId29"/>
    <p:sldId id="491" r:id="rId30"/>
    <p:sldId id="514" r:id="rId31"/>
    <p:sldId id="469" r:id="rId32"/>
    <p:sldId id="390" r:id="rId33"/>
    <p:sldId id="426" r:id="rId34"/>
    <p:sldId id="503" r:id="rId35"/>
    <p:sldId id="504" r:id="rId36"/>
    <p:sldId id="427" r:id="rId37"/>
    <p:sldId id="488" r:id="rId38"/>
    <p:sldId id="392" r:id="rId39"/>
    <p:sldId id="515" r:id="rId40"/>
    <p:sldId id="516" r:id="rId41"/>
    <p:sldId id="499" r:id="rId42"/>
    <p:sldId id="498" r:id="rId43"/>
    <p:sldId id="496" r:id="rId44"/>
    <p:sldId id="472" r:id="rId45"/>
    <p:sldId id="518" r:id="rId46"/>
    <p:sldId id="517" r:id="rId47"/>
    <p:sldId id="443" r:id="rId48"/>
    <p:sldId id="30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009051"/>
    <a:srgbClr val="76D6FF"/>
    <a:srgbClr val="FF40FF"/>
    <a:srgbClr val="7A81FF"/>
    <a:srgbClr val="FF9300"/>
    <a:srgbClr val="008F00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7"/>
    <p:restoredTop sz="94783"/>
  </p:normalViewPr>
  <p:slideViewPr>
    <p:cSldViewPr snapToGrid="0" snapToObjects="1" showGuides="1">
      <p:cViewPr varScale="1">
        <p:scale>
          <a:sx n="109" d="100"/>
          <a:sy n="109" d="100"/>
        </p:scale>
        <p:origin x="29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png>
</file>

<file path=ppt/media/image11.png>
</file>

<file path=ppt/media/image12.png>
</file>

<file path=ppt/media/image14.jpg>
</file>

<file path=ppt/media/image15.jpg>
</file>

<file path=ppt/media/image16.jpg>
</file>

<file path=ppt/media/image17.jpg>
</file>

<file path=ppt/media/image18.tiff>
</file>

<file path=ppt/media/image19.jpeg>
</file>

<file path=ppt/media/image2.tiff>
</file>

<file path=ppt/media/image20.jpeg>
</file>

<file path=ppt/media/image21.jpeg>
</file>

<file path=ppt/media/image22.jpeg>
</file>

<file path=ppt/media/image23.jpeg>
</file>

<file path=ppt/media/image24.tiff>
</file>

<file path=ppt/media/image25.jpeg>
</file>

<file path=ppt/media/image26.jpeg>
</file>

<file path=ppt/media/image27.jpeg>
</file>

<file path=ppt/media/image28.png>
</file>

<file path=ppt/media/image29.tiff>
</file>

<file path=ppt/media/image3.tiff>
</file>

<file path=ppt/media/image30.tiff>
</file>

<file path=ppt/media/image31.jpeg>
</file>

<file path=ppt/media/image32.png>
</file>

<file path=ppt/media/image33.jpeg>
</file>

<file path=ppt/media/image34.tiff>
</file>

<file path=ppt/media/image35.jpeg>
</file>

<file path=ppt/media/image37.jpeg>
</file>

<file path=ppt/media/image38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63722C-260B-BE4A-AB79-705B13198AB7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2AE00-8123-8443-87F9-E82CF20E5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50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6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2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A598C-707D-CF4C-AA41-81B8AC8B2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3C019D-1D11-9C49-8F1D-5DD14B28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1E130-7106-2C41-98DD-8265F5C3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0AF37-B9C6-1C45-89BB-5351093C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78621-52CE-184B-A1E2-4EBF52B4C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0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E136-16E8-3A44-87C4-49C7C2E66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4687C-A033-054C-8911-AD6183BA1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3C5A4-7F26-0A4E-B34C-AA298FA0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2B1EE-2AFB-ED4E-B819-B6BBEC00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28083-5B6C-444E-B8FA-B99BC743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5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8887EC-877A-0047-80E8-96D13C2A8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38B7E-8ED9-6048-8CFB-51AA705E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0D334-5D94-0E4A-9645-1E18EA27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CC997-4FCF-B041-B9F4-621ACEA36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DB4F2-8A90-D641-94A1-036D1318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8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35E0-F64A-4E41-873E-DDA5E74A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0EA4-A34B-E646-A898-7279AA4F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496D-BCEC-FE4E-9FC5-5B08BD35A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25AA6-8C06-4F48-BA32-F730A679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F9485-6461-3341-97D9-CB4E5F6E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9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74648-0995-0841-8CA4-64C00982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032F9-43A3-104A-ADD9-E5336F4BB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CC5C7-DF5A-2A46-942F-5AF36E271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C7667-8567-3A42-B310-9104A5B9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3F8EF-3D6E-A647-A5D4-0B6F0EE1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47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BDD5B-43F2-4940-B3D4-C9E95D0DB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935E7-F5CF-3E4C-AA58-04E1C98D2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6CF2E-11B9-834F-9BA1-FDCE514D4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1AB9A-51AD-5F41-9FAC-73EFF6BEF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7EE97-96FD-844B-9062-521186821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585E7-3942-4146-8DE4-95C92D41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5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6631-A140-A14D-AD94-A847A63C5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E9D4E-D397-7B4B-8090-1905D2238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7B09E-6940-E043-A317-CFCF38D22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D3E177-2DFD-DF4C-A9D4-6D6052860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C9A1D-9582-A94B-A8DF-0F61C1A0E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C514B-CE5B-FE4B-9A35-FC1DB47A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BD5D40-F8EF-E64A-81C6-08BE2C8D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8181CB-1E6C-5E4C-872A-2024039A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31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0F85-B5EC-8243-B821-77A85E08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5F748-4679-EA41-B008-49F6B1EC4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B80080-3A98-DE4A-9F9B-F673A9F6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8609B-834A-F141-9CE9-1C8E30BF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1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164904-EFF8-984F-B733-52B6D6175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47695-1C2A-9A41-A2C6-EF8CD907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02F2E-B194-8F40-BA73-29BE3D0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99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B304A-C5B6-FB49-96E5-FAA26FEB2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57D88-4F3B-924C-9DF0-21627776D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CCCA3-3829-0A41-B225-07FD8C905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8F10-43F6-8D41-A9E4-455B5941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2B8BE-1A31-2E4D-A234-041798C35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44F7E-D57C-E94C-B9B1-09DC5CF9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851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D775-9720-F440-9D80-D32523C9B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EE9E79-2115-1A48-89F1-201E4BA49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9BEF-07A4-3241-B37A-B5D78DB9C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9C3D1-1438-A84E-BBFD-E85E4966A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FA1C2-A668-B747-9DD0-646AEA8A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18C83-09E7-CC4B-85B3-C25B907D1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6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C7BF6-04D2-CD4F-93B8-B530AB81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E4201-C8B8-5049-88A0-8F6E0DF42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E3F3F-14AD-F346-917C-44EDADC21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26F57-5C4D-B74F-B668-1622E98B73FD}" type="datetimeFigureOut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C8D61-B2D8-6C4F-99D4-D9D113689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69036-6DEA-544F-B990-AA9D85132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9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tiff"/><Relationship Id="rId4" Type="http://schemas.openxmlformats.org/officeDocument/2006/relationships/image" Target="../media/image29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tiff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3487-C4F1-E44C-A72D-C83FF404D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911" y="353862"/>
            <a:ext cx="11081982" cy="2637514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Using optimization to better understand leaf-to-whole plant acclimation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C58773-579A-7548-A9E7-441A90B8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902" y="3275161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11893"/>
                </a:solidFill>
              </a:rPr>
              <a:t>Nick Smith</a:t>
            </a:r>
          </a:p>
          <a:p>
            <a:r>
              <a:rPr lang="en-US" dirty="0">
                <a:solidFill>
                  <a:srgbClr val="011893"/>
                </a:solidFill>
              </a:rPr>
              <a:t>Texas Tech University</a:t>
            </a:r>
          </a:p>
          <a:p>
            <a:r>
              <a:rPr lang="en-US" dirty="0" err="1">
                <a:solidFill>
                  <a:srgbClr val="011893"/>
                </a:solidFill>
              </a:rPr>
              <a:t>nick.smith@ttu.edu</a:t>
            </a:r>
            <a:r>
              <a:rPr lang="en-US" dirty="0">
                <a:solidFill>
                  <a:srgbClr val="011893"/>
                </a:solidFill>
              </a:rPr>
              <a:t>; @</a:t>
            </a:r>
            <a:r>
              <a:rPr lang="en-US" dirty="0" err="1">
                <a:solidFill>
                  <a:srgbClr val="011893"/>
                </a:solidFill>
              </a:rPr>
              <a:t>nick_greg_smith</a:t>
            </a:r>
            <a:endParaRPr lang="en-US" dirty="0">
              <a:solidFill>
                <a:srgbClr val="01189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15B5D8-30BD-904B-B534-1C8F9C03B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527" y="5334000"/>
            <a:ext cx="1524000" cy="1524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DBFD635-1FB9-7442-A3E9-6A8776951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732" y="5214708"/>
            <a:ext cx="1609332" cy="17595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9C85099-477E-ED49-9546-CD27B9649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6317" y="4403980"/>
            <a:ext cx="266830" cy="21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64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9051"/>
                </a:solidFill>
              </a:rPr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11893"/>
                </a:solidFill>
              </a:rPr>
              <a:t>Maintain fastest rate of photosynthesis at the lowest cost (water and nutrient use)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65BA7-F5D6-064C-953B-C92F6780C88A}"/>
              </a:ext>
            </a:extLst>
          </p:cNvPr>
          <p:cNvSpPr txBox="1"/>
          <p:nvPr/>
        </p:nvSpPr>
        <p:spPr>
          <a:xfrm>
            <a:off x="10549" y="6488668"/>
            <a:ext cx="3927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(2003) </a:t>
            </a:r>
            <a:r>
              <a:rPr lang="en-US" i="1" dirty="0"/>
              <a:t>American Naturalist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74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11306" y="579639"/>
            <a:ext cx="10515600" cy="872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can predict optimal traits in different environments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BFF4907-D727-8F41-B448-D51133943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1" t="6067" r="822" b="8871"/>
          <a:stretch/>
        </p:blipFill>
        <p:spPr>
          <a:xfrm>
            <a:off x="1681197" y="2176919"/>
            <a:ext cx="8311420" cy="40808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975595-53A6-5645-AD53-242B868ED6E0}"/>
              </a:ext>
            </a:extLst>
          </p:cNvPr>
          <p:cNvSpPr txBox="1"/>
          <p:nvPr/>
        </p:nvSpPr>
        <p:spPr>
          <a:xfrm>
            <a:off x="0" y="6488668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37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great, but now what?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B87C14-096D-8241-9DB9-D66EB0D25EA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C294D8-70BB-DB4F-AF3E-8E106B57E24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B12FB5-FAF8-4842-9509-3BA92E6BF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135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tackle some big questions in plant ecophysiology!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DEE812-8652-A44F-89F2-9AAB5369A401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9609B1-512B-7C46-BC3F-FBEAFD02AC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DBC1AC-37F2-5944-A4E2-C01FDF05D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153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289F-E077-3244-810A-CE0A4287470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1B7D57-34EF-904E-9F84-6601F929C3B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F22794-1E04-6D4A-A02D-A1F3E7054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8296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</a:t>
            </a:r>
            <a:r>
              <a:rPr lang="en-US" i="1" dirty="0" err="1"/>
              <a:t>V</a:t>
            </a:r>
            <a:r>
              <a:rPr lang="en-US" i="1" baseline="-25000" dirty="0" err="1"/>
              <a:t>cmax</a:t>
            </a:r>
            <a:r>
              <a:rPr lang="en-US" dirty="0"/>
              <a:t> dataset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0" y="1349633"/>
            <a:ext cx="8028432" cy="48249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41450" y="4700138"/>
            <a:ext cx="3264163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3,697 measurements</a:t>
            </a:r>
          </a:p>
          <a:p>
            <a:r>
              <a:rPr lang="en-US" sz="2800" dirty="0"/>
              <a:t>202 sites</a:t>
            </a:r>
          </a:p>
          <a:p>
            <a:r>
              <a:rPr lang="en-US" sz="2800" dirty="0"/>
              <a:t>&gt; 600 genera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8" t="4445" r="4646" b="6230"/>
          <a:stretch/>
        </p:blipFill>
        <p:spPr>
          <a:xfrm>
            <a:off x="7611762" y="827903"/>
            <a:ext cx="3958120" cy="54631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B37C3B-9678-244E-969A-9960D5B91BD9}"/>
              </a:ext>
            </a:extLst>
          </p:cNvPr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56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67283" y="696036"/>
            <a:ext cx="4490114" cy="45617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103" y="359355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85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9552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YES! Photosynthesis acclimates spatially as expected from optimization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2082AF-094B-364B-B6E1-369F748F185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3E7676-0C29-F242-A754-0C2B941B25A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972452-F465-164D-906A-A708914CC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9534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4DACDEA-99F7-7E40-8700-794E2B39516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93F5F2-E4E6-FB4F-8264-936605C08FF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053BDD0-228B-8C47-9BB8-1F58286A3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DD8BF2-F0E3-E140-B731-4F703A0F41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4952" y="5346518"/>
            <a:ext cx="1527048" cy="15402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C3966C-AB2D-C842-AF41-1201F4FC22B1}"/>
              </a:ext>
            </a:extLst>
          </p:cNvPr>
          <p:cNvSpPr txBox="1"/>
          <p:nvPr/>
        </p:nvSpPr>
        <p:spPr>
          <a:xfrm>
            <a:off x="10664952" y="4680900"/>
            <a:ext cx="1242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11893"/>
                </a:solidFill>
              </a:rPr>
              <a:t>Lizz</a:t>
            </a:r>
            <a:r>
              <a:rPr lang="en-US" dirty="0">
                <a:solidFill>
                  <a:srgbClr val="011893"/>
                </a:solidFill>
              </a:rPr>
              <a:t> Waring</a:t>
            </a:r>
          </a:p>
          <a:p>
            <a:r>
              <a:rPr lang="en-US" dirty="0">
                <a:solidFill>
                  <a:srgbClr val="011893"/>
                </a:solidFill>
              </a:rPr>
              <a:t>TTU</a:t>
            </a:r>
          </a:p>
        </p:txBody>
      </p:sp>
    </p:spTree>
    <p:extLst>
      <p:ext uri="{BB962C8B-B14F-4D97-AF65-F5344CB8AC3E}">
        <p14:creationId xmlns:p14="http://schemas.microsoft.com/office/powerpoint/2010/main" val="1430456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BF622B-4758-674B-95C9-A5A8B092EB7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FB04FE6-483B-7145-8E5F-9A52268C8A1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987E93-C1F1-404F-8A0B-DB4001E69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195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models for photosynthesis exist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7280BF7-E2D7-C446-A4CC-1F206A956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64" y="1840814"/>
            <a:ext cx="9926472" cy="4298241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91971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  <a:p>
            <a:pPr marL="0" indent="0">
              <a:buNone/>
            </a:pPr>
            <a:r>
              <a:rPr lang="en-US" sz="5400" b="1" dirty="0">
                <a:solidFill>
                  <a:srgbClr val="011893"/>
                </a:solidFill>
              </a:rPr>
              <a:t>Optimal response would be to increase </a:t>
            </a:r>
            <a:r>
              <a:rPr lang="en-US" sz="5400" b="1" dirty="0">
                <a:solidFill>
                  <a:srgbClr val="009051"/>
                </a:solidFill>
              </a:rPr>
              <a:t>leaf area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DE3A63-BE99-EA4C-A082-1D0D4D95774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FA76ED-5331-0F4C-B670-0E8930F6956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107688B-812C-5F48-ACAC-BE0FEE08D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1198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8F9D-E9B0-504D-B85B-70D6F4ACE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let’s test it experimentally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B42CC-DF30-5245-B714-C9737B1FFC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73381" y="2118327"/>
            <a:ext cx="4936580" cy="37024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A567E8-AC0A-5747-B0F9-B07296F97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002874" y="2147168"/>
            <a:ext cx="5167312" cy="387548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DE11D45-1F19-8C4C-914B-05AD7CEFFD3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D689E9-FA5D-B345-A159-25E71A271AE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F3C0BF-FB52-2045-AF1D-42EC339F7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5767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1850571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2DEEB0-6000-7548-B947-6D9746C6C455}"/>
              </a:ext>
            </a:extLst>
          </p:cNvPr>
          <p:cNvSpPr/>
          <p:nvPr/>
        </p:nvSpPr>
        <p:spPr>
          <a:xfrm>
            <a:off x="6607628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05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6618514" y="2489478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74CE4C-B030-4345-8DCF-0D1583BE883B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</p:spTree>
    <p:extLst>
      <p:ext uri="{BB962C8B-B14F-4D97-AF65-F5344CB8AC3E}">
        <p14:creationId xmlns:p14="http://schemas.microsoft.com/office/powerpoint/2010/main" val="4053827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7C7F-2CB4-0844-BADA-474AA871C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 area, but not photosynthesis increases with N addition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015B4E-2B02-9846-B120-4350A2A34B0D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36AC0-6CA6-944F-9673-7434616B0EF0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91% increase (P &lt; 0.05)</a:t>
            </a:r>
          </a:p>
        </p:txBody>
      </p:sp>
    </p:spTree>
    <p:extLst>
      <p:ext uri="{BB962C8B-B14F-4D97-AF65-F5344CB8AC3E}">
        <p14:creationId xmlns:p14="http://schemas.microsoft.com/office/powerpoint/2010/main" val="2669958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BE2F-B926-1C43-BFBA-72717F5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do greenhouse experiments translate to the field?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13D7-3207-6740-9B30-D0029BE74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A3A65-3DBC-8E41-A69E-2CF55B503A5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96788D-0CF6-354D-AC41-086BA6ACE79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D16B740-B785-B547-AAEC-9BFA171C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24319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FA8447-1C9F-9943-AE44-D6396E362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508" y="514619"/>
            <a:ext cx="6848031" cy="20544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417F1D-EB47-E040-9E46-E06EC6BDCB13}"/>
              </a:ext>
            </a:extLst>
          </p:cNvPr>
          <p:cNvSpPr txBox="1"/>
          <p:nvPr/>
        </p:nvSpPr>
        <p:spPr>
          <a:xfrm>
            <a:off x="772885" y="3429000"/>
            <a:ext cx="10461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Grassland soil nutrient addition network: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Leaf area index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Per-leaf-area nitrogen (photosynthetic proxy)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48EA42-EA94-8B45-9F19-EE46CB1E741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28C15B-AAF7-CD4B-8051-AE29CD723F1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D3AC3B9-CDAF-DA46-83DA-2242B0C2E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3740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97EA93-1112-104E-B586-B1630C64C833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3281BE-F6AC-9B49-A9B8-A31F8FFC2961}"/>
              </a:ext>
            </a:extLst>
          </p:cNvPr>
          <p:cNvSpPr/>
          <p:nvPr/>
        </p:nvSpPr>
        <p:spPr>
          <a:xfrm>
            <a:off x="2309446" y="2532185"/>
            <a:ext cx="2872154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FA61E70-67A6-8E40-B239-D4189EEE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342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F67AD1-90AC-F74F-AAF8-49D0797200C7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47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increases leaf area, not leaf 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C62B6-7DB9-9444-9433-B814E56CDD69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41% increase (P &lt;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0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short-term responses are well known!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0020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9"/>
          <a:stretch/>
        </p:blipFill>
        <p:spPr>
          <a:xfrm>
            <a:off x="4695568" y="2060020"/>
            <a:ext cx="3686432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9"/>
          <a:stretch/>
        </p:blipFill>
        <p:spPr>
          <a:xfrm>
            <a:off x="8505568" y="2060020"/>
            <a:ext cx="368643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78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has no impact on leaf 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BC056-982E-EF47-9F89-9C88FF38D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815" y="1810765"/>
            <a:ext cx="5030370" cy="3832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FD6F73-7466-DF46-AB85-C783B2783922}"/>
              </a:ext>
            </a:extLst>
          </p:cNvPr>
          <p:cNvSpPr txBox="1"/>
          <p:nvPr/>
        </p:nvSpPr>
        <p:spPr>
          <a:xfrm>
            <a:off x="3580815" y="5642862"/>
            <a:ext cx="5030370" cy="1200329"/>
          </a:xfrm>
          <a:prstGeom prst="rect">
            <a:avLst/>
          </a:prstGeom>
          <a:noFill/>
          <a:ln w="38100">
            <a:solidFill>
              <a:srgbClr val="0090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9051"/>
                </a:solidFill>
              </a:rPr>
              <a:t>Each box is proportional to the variance in leaf N explained by each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71772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52545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</p:spTree>
    <p:extLst>
      <p:ext uri="{BB962C8B-B14F-4D97-AF65-F5344CB8AC3E}">
        <p14:creationId xmlns:p14="http://schemas.microsoft.com/office/powerpoint/2010/main" val="2290306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8188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No, plants respond to added nutrients by increasing leaf area, not photosynthesis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154241-E9A9-9D46-89A8-5556B911E0D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82A2CF-7845-E845-A43E-59AE0B1728E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1447BA-DA85-7D44-A5F2-FE7FAFE41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9460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3: </a:t>
            </a:r>
            <a:r>
              <a:rPr lang="en-US" dirty="0"/>
              <a:t>What does acclimation mean for future conditions?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92" y="5422845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E45341-CE90-9044-82F6-EF8148C44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0477" y="4357022"/>
            <a:ext cx="2131646" cy="21316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E8C80E-FAD8-4B44-87C1-7A1E72F575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4911" y="4357022"/>
            <a:ext cx="2131646" cy="21316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2A0A8B-54AE-E040-A619-69F30FE66793}"/>
              </a:ext>
            </a:extLst>
          </p:cNvPr>
          <p:cNvSpPr txBox="1"/>
          <p:nvPr/>
        </p:nvSpPr>
        <p:spPr>
          <a:xfrm>
            <a:off x="7864990" y="6488668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1FF2BD-66D9-9545-981B-CB39C5BA5FDF}"/>
              </a:ext>
            </a:extLst>
          </p:cNvPr>
          <p:cNvSpPr txBox="1"/>
          <p:nvPr/>
        </p:nvSpPr>
        <p:spPr>
          <a:xfrm>
            <a:off x="10219345" y="6488668"/>
            <a:ext cx="1633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Bill Riley (LBNL)</a:t>
            </a:r>
          </a:p>
        </p:txBody>
      </p:sp>
    </p:spTree>
    <p:extLst>
      <p:ext uri="{BB962C8B-B14F-4D97-AF65-F5344CB8AC3E}">
        <p14:creationId xmlns:p14="http://schemas.microsoft.com/office/powerpoint/2010/main" val="19060799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Higher CO</a:t>
            </a:r>
            <a:r>
              <a:rPr lang="en-US" baseline="-25000" dirty="0"/>
              <a:t>2</a:t>
            </a:r>
            <a:r>
              <a:rPr lang="en-US" dirty="0"/>
              <a:t> and increased temperatures increase future photosynthesis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26403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A64-1C59-1344-AFC7-BE3EF7479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586" y="1610829"/>
            <a:ext cx="462169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Downregulation under elevated CO</a:t>
            </a:r>
            <a:r>
              <a:rPr lang="en-US" baseline="-25000" dirty="0"/>
              <a:t>2</a:t>
            </a:r>
            <a:r>
              <a:rPr lang="en-US" dirty="0"/>
              <a:t> would reduce leaf nutrient demand!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852A21-0B88-4242-A21A-4EE107B6E64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887DE3-4DCC-C94D-A5E4-5432DD23F2B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25F6BB-2605-F647-8E0C-67A0A6F9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E1BF8F3-9ABE-D544-850D-ACC133A6497C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5BAFC7-9CE6-6A4B-A67E-0FA3286AE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890" y="982392"/>
            <a:ext cx="5145936" cy="529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524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Higher CO</a:t>
            </a:r>
            <a:r>
              <a:rPr lang="en-US" baseline="-25000" dirty="0"/>
              <a:t>2</a:t>
            </a:r>
            <a:r>
              <a:rPr lang="en-US" dirty="0"/>
              <a:t> and increased temperatures increase future photosynthesis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054791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Higher CO</a:t>
            </a:r>
            <a:r>
              <a:rPr lang="en-US" baseline="-25000" dirty="0"/>
              <a:t>2</a:t>
            </a:r>
            <a:r>
              <a:rPr lang="en-US" dirty="0"/>
              <a:t> and increased temperatures increase future photosynthesis </a:t>
            </a: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27247655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to rethink nutrient limitation in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606723"/>
            <a:ext cx="6397463" cy="3411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383439" y="4462817"/>
            <a:ext cx="4263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6976355" y="3441509"/>
            <a:ext cx="3446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718617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418107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011893"/>
                </a:solidFill>
              </a:rPr>
              <a:t>Question 3: </a:t>
            </a:r>
            <a:r>
              <a:rPr lang="en-US" sz="5400" dirty="0"/>
              <a:t>What does acclimation mean for future conditions?</a:t>
            </a:r>
            <a:br>
              <a:rPr lang="en-US" sz="5400" dirty="0"/>
            </a:br>
            <a:br>
              <a:rPr lang="en-US" sz="5400" dirty="0"/>
            </a:br>
            <a:r>
              <a:rPr lang="en-US" sz="5400" b="1" dirty="0">
                <a:solidFill>
                  <a:srgbClr val="009051"/>
                </a:solidFill>
              </a:rPr>
              <a:t>Photosynthesis will increase and per-leaf-area nutrient use will decrease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69714C-297B-1043-A371-E3DF2BF1FE6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05CC6E-BD1E-3344-BBD9-F253A537343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08B136-BAC6-4E47-B2FD-5C9CA8626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127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4: </a:t>
            </a:r>
            <a:r>
              <a:rPr lang="en-US" dirty="0"/>
              <a:t>When is C</a:t>
            </a:r>
            <a:r>
              <a:rPr lang="en-US" baseline="-25000" dirty="0"/>
              <a:t>4</a:t>
            </a:r>
            <a:r>
              <a:rPr lang="en-US" dirty="0"/>
              <a:t> photosynthesis an advantage over C</a:t>
            </a:r>
            <a:r>
              <a:rPr lang="en-US" baseline="-25000" dirty="0"/>
              <a:t>3</a:t>
            </a:r>
            <a:r>
              <a:rPr lang="en-US" dirty="0"/>
              <a:t> photosynthesis?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C8914D-48E5-5F44-8EBA-30DB52F5FE31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8ADFAF6-C173-6A46-A100-822061952BC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E6ACE59-4F70-604C-B8BB-D7C85E079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DE6A558-60AA-BE4B-A384-E90A87BD18B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7597" y="5326126"/>
            <a:ext cx="1524403" cy="15270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0107B8-95A6-9E47-91C7-E6A0724B2DFD}"/>
              </a:ext>
            </a:extLst>
          </p:cNvPr>
          <p:cNvSpPr txBox="1"/>
          <p:nvPr/>
        </p:nvSpPr>
        <p:spPr>
          <a:xfrm>
            <a:off x="10663671" y="4679795"/>
            <a:ext cx="1261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11893"/>
                </a:solidFill>
              </a:rPr>
              <a:t>Helen Scott</a:t>
            </a:r>
          </a:p>
          <a:p>
            <a:r>
              <a:rPr lang="en-US" dirty="0">
                <a:solidFill>
                  <a:srgbClr val="011893"/>
                </a:solidFill>
              </a:rPr>
              <a:t>TTU</a:t>
            </a:r>
          </a:p>
        </p:txBody>
      </p:sp>
    </p:spTree>
    <p:extLst>
      <p:ext uri="{BB962C8B-B14F-4D97-AF65-F5344CB8AC3E}">
        <p14:creationId xmlns:p14="http://schemas.microsoft.com/office/powerpoint/2010/main" val="2412793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responses can differ from short-term responses due to </a:t>
            </a:r>
            <a:r>
              <a:rPr lang="en-US" u="sng" dirty="0">
                <a:solidFill>
                  <a:srgbClr val="011893"/>
                </a:solidFill>
              </a:rPr>
              <a:t>acclimation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79446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D3CA4D-B224-524B-BC23-1FBDA5D30BAB}"/>
              </a:ext>
            </a:extLst>
          </p:cNvPr>
          <p:cNvSpPr/>
          <p:nvPr/>
        </p:nvSpPr>
        <p:spPr>
          <a:xfrm>
            <a:off x="1559169" y="2145323"/>
            <a:ext cx="2391508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530796-31F9-CC4B-A045-FD7A91137752}"/>
              </a:ext>
            </a:extLst>
          </p:cNvPr>
          <p:cNvSpPr/>
          <p:nvPr/>
        </p:nvSpPr>
        <p:spPr>
          <a:xfrm>
            <a:off x="4947138" y="2127439"/>
            <a:ext cx="2719754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13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530796-31F9-CC4B-A045-FD7A91137752}"/>
              </a:ext>
            </a:extLst>
          </p:cNvPr>
          <p:cNvSpPr/>
          <p:nvPr/>
        </p:nvSpPr>
        <p:spPr>
          <a:xfrm>
            <a:off x="4947138" y="2127439"/>
            <a:ext cx="2719754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935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7A3D7-D80E-3644-9C65-040C189AF2DD}"/>
              </a:ext>
            </a:extLst>
          </p:cNvPr>
          <p:cNvSpPr/>
          <p:nvPr/>
        </p:nvSpPr>
        <p:spPr>
          <a:xfrm>
            <a:off x="8757019" y="2127439"/>
            <a:ext cx="2661257" cy="29776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839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51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Scott and Smith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4316D-1F00-A14A-BF43-FA7984E50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960" y="1949515"/>
            <a:ext cx="11252157" cy="4189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8433-E672-7043-8517-9E1A07768053}"/>
              </a:ext>
            </a:extLst>
          </p:cNvPr>
          <p:cNvSpPr txBox="1"/>
          <p:nvPr/>
        </p:nvSpPr>
        <p:spPr>
          <a:xfrm>
            <a:off x="2167381" y="892339"/>
            <a:ext cx="7621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Relative advantage of C</a:t>
            </a:r>
            <a:r>
              <a:rPr lang="en-US" sz="4000" baseline="-25000" dirty="0">
                <a:solidFill>
                  <a:srgbClr val="011893"/>
                </a:solidFill>
              </a:rPr>
              <a:t>4</a:t>
            </a:r>
            <a:r>
              <a:rPr lang="en-US" sz="4000" dirty="0">
                <a:solidFill>
                  <a:srgbClr val="011893"/>
                </a:solidFill>
              </a:rPr>
              <a:t> physiology</a:t>
            </a:r>
          </a:p>
        </p:txBody>
      </p:sp>
    </p:spTree>
    <p:extLst>
      <p:ext uri="{BB962C8B-B14F-4D97-AF65-F5344CB8AC3E}">
        <p14:creationId xmlns:p14="http://schemas.microsoft.com/office/powerpoint/2010/main" val="30729749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17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Ansley et al. (in prep)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21AB7A-1EC1-5C42-9ED0-C2E1DC011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9" b="7421"/>
          <a:stretch/>
        </p:blipFill>
        <p:spPr>
          <a:xfrm>
            <a:off x="3372842" y="289297"/>
            <a:ext cx="4708477" cy="64660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063AA8-071A-1D48-A6E0-C2E66D73F9A4}"/>
              </a:ext>
            </a:extLst>
          </p:cNvPr>
          <p:cNvSpPr/>
          <p:nvPr/>
        </p:nvSpPr>
        <p:spPr>
          <a:xfrm>
            <a:off x="2344615" y="3516923"/>
            <a:ext cx="6471139" cy="33410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229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9C141E-C2CE-244B-965C-6D05C71D718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A94807-7E0C-9945-A805-84B1CCBA798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5124E57-1D3B-424E-ADCE-5D61AFB0A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70147BE-84E8-D44C-991A-7CDCA8873873}"/>
              </a:ext>
            </a:extLst>
          </p:cNvPr>
          <p:cNvSpPr txBox="1"/>
          <p:nvPr/>
        </p:nvSpPr>
        <p:spPr>
          <a:xfrm>
            <a:off x="0" y="6488668"/>
            <a:ext cx="217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Ansley et al. (in prep)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21AB7A-1EC1-5C42-9ED0-C2E1DC011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9" b="7421"/>
          <a:stretch/>
        </p:blipFill>
        <p:spPr>
          <a:xfrm>
            <a:off x="3372842" y="289297"/>
            <a:ext cx="4708477" cy="646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501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45905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4: </a:t>
            </a:r>
            <a:r>
              <a:rPr lang="en-US" dirty="0"/>
              <a:t>When is C</a:t>
            </a:r>
            <a:r>
              <a:rPr lang="en-US" baseline="-25000" dirty="0"/>
              <a:t>4</a:t>
            </a:r>
            <a:r>
              <a:rPr lang="en-US" dirty="0"/>
              <a:t> photosynthesis an advantage over C</a:t>
            </a:r>
            <a:r>
              <a:rPr lang="en-US" baseline="-25000" dirty="0"/>
              <a:t>3</a:t>
            </a:r>
            <a:r>
              <a:rPr lang="en-US" dirty="0"/>
              <a:t> photosynthesis?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11893"/>
                </a:solidFill>
              </a:rPr>
              <a:t>C</a:t>
            </a:r>
            <a:r>
              <a:rPr lang="en-US" b="1" baseline="-25000" dirty="0">
                <a:solidFill>
                  <a:srgbClr val="011893"/>
                </a:solidFill>
              </a:rPr>
              <a:t>4</a:t>
            </a:r>
            <a:r>
              <a:rPr lang="en-US" b="1" dirty="0">
                <a:solidFill>
                  <a:srgbClr val="011893"/>
                </a:solidFill>
              </a:rPr>
              <a:t> is better in hot, dry, </a:t>
            </a:r>
            <a:r>
              <a:rPr lang="en-US" b="1" dirty="0">
                <a:solidFill>
                  <a:srgbClr val="FF0000"/>
                </a:solidFill>
              </a:rPr>
              <a:t>low CO</a:t>
            </a:r>
            <a:r>
              <a:rPr lang="en-US" b="1" baseline="-25000" dirty="0">
                <a:solidFill>
                  <a:srgbClr val="FF0000"/>
                </a:solidFill>
              </a:rPr>
              <a:t>2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011893"/>
                </a:solidFill>
              </a:rPr>
              <a:t>environments (maybe not future)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07A79A-3619-8048-8EBD-07E8DAF0682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7005B9F-2512-0F43-B250-2BACAA48C4B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F317342-CD93-A847-AFF8-66669C2BF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78552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AEBF-40EC-6847-A152-F7EE03B5B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DD2FC-3ED2-334B-BE15-2D35F65A5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11893"/>
                </a:solidFill>
              </a:rPr>
              <a:t>Theory can be a useful null model for understanding the mechanisms underlying acclimation</a:t>
            </a:r>
          </a:p>
        </p:txBody>
      </p:sp>
    </p:spTree>
    <p:extLst>
      <p:ext uri="{BB962C8B-B14F-4D97-AF65-F5344CB8AC3E}">
        <p14:creationId xmlns:p14="http://schemas.microsoft.com/office/powerpoint/2010/main" val="8660563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6929782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/agu_2019</a:t>
            </a:r>
          </a:p>
        </p:txBody>
      </p:sp>
    </p:spTree>
    <p:extLst>
      <p:ext uri="{BB962C8B-B14F-4D97-AF65-F5344CB8AC3E}">
        <p14:creationId xmlns:p14="http://schemas.microsoft.com/office/powerpoint/2010/main" val="406669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responses can differ from short-term responses due to </a:t>
            </a:r>
            <a:r>
              <a:rPr lang="en-US" u="sng" dirty="0">
                <a:solidFill>
                  <a:srgbClr val="011893"/>
                </a:solidFill>
              </a:rPr>
              <a:t>acclimation</a:t>
            </a:r>
            <a:endParaRPr lang="en-US" dirty="0">
              <a:solidFill>
                <a:srgbClr val="01189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3012" y="2299445"/>
            <a:ext cx="3617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009051"/>
                </a:solidFill>
              </a:rPr>
              <a:t>Acclimated to high light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44271" y="2299445"/>
            <a:ext cx="35158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9051"/>
                </a:solidFill>
              </a:rPr>
              <a:t>Acclimated to low light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55" y="2561055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11" y="256105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0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Acclimation is ubiquitous and well known</a:t>
            </a:r>
            <a:r>
              <a:rPr lang="mr-IN" dirty="0"/>
              <a:t>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233" y="2829687"/>
            <a:ext cx="4469984" cy="25915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6589"/>
          <a:stretch/>
        </p:blipFill>
        <p:spPr>
          <a:xfrm>
            <a:off x="8211671" y="2829687"/>
            <a:ext cx="3617259" cy="2401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05" y="2829687"/>
            <a:ext cx="3752328" cy="23010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3905" y="2354520"/>
            <a:ext cx="2503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CO</a:t>
            </a:r>
            <a:r>
              <a:rPr lang="en-US" sz="2400" baseline="-25000" dirty="0">
                <a:solidFill>
                  <a:srgbClr val="011893"/>
                </a:solidFill>
              </a:rPr>
              <a:t>2</a:t>
            </a:r>
            <a:r>
              <a:rPr lang="en-US" sz="2400" dirty="0">
                <a:solidFill>
                  <a:srgbClr val="011893"/>
                </a:solidFill>
              </a:rPr>
              <a:t>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Bazzaz</a:t>
            </a:r>
            <a:r>
              <a:rPr lang="en-US" sz="2400" dirty="0"/>
              <a:t> (1990)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02164" y="2354519"/>
            <a:ext cx="3114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Light: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Boardman (1977)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26217" y="2013421"/>
            <a:ext cx="3595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Temperature: </a:t>
            </a:r>
            <a:r>
              <a:rPr lang="en-US" sz="2400" dirty="0"/>
              <a:t>Berry &amp; </a:t>
            </a:r>
            <a:r>
              <a:rPr lang="en-US" sz="2400" dirty="0" err="1"/>
              <a:t>Björkman</a:t>
            </a:r>
            <a:r>
              <a:rPr lang="en-US" sz="2400" dirty="0"/>
              <a:t> (1980)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1706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can impact carbon cycling and climate…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38C170E-0E82-DE48-8809-BD89FA368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" t="49131" r="49328" b="2402"/>
          <a:stretch/>
        </p:blipFill>
        <p:spPr>
          <a:xfrm>
            <a:off x="2828518" y="2060020"/>
            <a:ext cx="6941629" cy="42001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CAEF0E-C957-D244-841C-EF9E082C232C}"/>
              </a:ext>
            </a:extLst>
          </p:cNvPr>
          <p:cNvSpPr txBox="1"/>
          <p:nvPr/>
        </p:nvSpPr>
        <p:spPr>
          <a:xfrm>
            <a:off x="9617962" y="6488668"/>
            <a:ext cx="2574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 </a:t>
            </a:r>
            <a:r>
              <a:rPr lang="en-US" i="1" dirty="0"/>
              <a:t>JAMES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473B-A354-F543-A9AE-A2F684F7C008}"/>
              </a:ext>
            </a:extLst>
          </p:cNvPr>
          <p:cNvSpPr txBox="1"/>
          <p:nvPr/>
        </p:nvSpPr>
        <p:spPr>
          <a:xfrm>
            <a:off x="3133426" y="1822427"/>
            <a:ext cx="5925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Acclimation alters future temperature by &gt;1°C</a:t>
            </a:r>
          </a:p>
        </p:txBody>
      </p:sp>
    </p:spTree>
    <p:extLst>
      <p:ext uri="{BB962C8B-B14F-4D97-AF65-F5344CB8AC3E}">
        <p14:creationId xmlns:p14="http://schemas.microsoft.com/office/powerpoint/2010/main" val="2728343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FC7D-571A-634C-830D-66C5FD1C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the mechanisms underlying photosynthetic acclimation are not well known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02CA9-2516-1F4B-AFD5-DFA661CF2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42620-FAE5-3849-98A3-DCEA3EB1E35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6065657-03A6-C847-B269-CAF08D5A061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5657DE-3C31-8948-A8F0-9A5B6D76E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8133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938B-F270-6149-BEB8-EF3C1BDA0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24" y="2265528"/>
            <a:ext cx="10515600" cy="1678674"/>
          </a:xfrm>
        </p:spPr>
        <p:txBody>
          <a:bodyPr>
            <a:normAutofit/>
          </a:bodyPr>
          <a:lstStyle/>
          <a:p>
            <a:r>
              <a:rPr lang="en-US" sz="4800" b="1" u="sng" dirty="0"/>
              <a:t>Solution</a:t>
            </a:r>
            <a:r>
              <a:rPr lang="en-US" sz="4800" dirty="0"/>
              <a:t>: A testable, theoretical model!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E342A3-645B-2045-A402-ED9BF3869D3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0B46D7-6041-E648-B27E-F2DCF22CB4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728FF59-0793-AB4E-BC40-6DC6A3974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4259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1373</Words>
  <Application>Microsoft Macintosh PowerPoint</Application>
  <PresentationFormat>Widescreen</PresentationFormat>
  <Paragraphs>152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Mangal</vt:lpstr>
      <vt:lpstr>Office Theme</vt:lpstr>
      <vt:lpstr>Using optimization to better understand leaf-to-whole plant acclimation</vt:lpstr>
      <vt:lpstr>Theoretical models for photosynthesis exist</vt:lpstr>
      <vt:lpstr>And short-term responses are well known!</vt:lpstr>
      <vt:lpstr>Long-term responses can differ from short-term responses due to acclimation</vt:lpstr>
      <vt:lpstr>Long-term responses can differ from short-term responses due to acclimation</vt:lpstr>
      <vt:lpstr>Acclimation is ubiquitous and well known…</vt:lpstr>
      <vt:lpstr>…and can impact carbon cycling and climate…</vt:lpstr>
      <vt:lpstr>…but the mechanisms underlying photosynthetic acclimation are not well known</vt:lpstr>
      <vt:lpstr>Solution: A testable, theoretical model!</vt:lpstr>
      <vt:lpstr>Least cost theory</vt:lpstr>
      <vt:lpstr>PowerPoint Presentation</vt:lpstr>
      <vt:lpstr>Ok, great, but now what?</vt:lpstr>
      <vt:lpstr>Let’s tackle some big questions in plant ecophysiology!</vt:lpstr>
      <vt:lpstr>Question 1: Is photosynthesis optimized to the environment?</vt:lpstr>
      <vt:lpstr>Global Vcmax dataset</vt:lpstr>
      <vt:lpstr>PowerPoint Presentation</vt:lpstr>
      <vt:lpstr>Question 1: Is photosynthesis optimized to the environment?  YES! Photosynthesis acclimates spatially as expected from optimization</vt:lpstr>
      <vt:lpstr>Question 2: Does photosynthesis respond to soil nutrients?</vt:lpstr>
      <vt:lpstr>From the least cost hypothesis…</vt:lpstr>
      <vt:lpstr>From the least cost hypothesis…</vt:lpstr>
      <vt:lpstr>But let’s test it experimentally</vt:lpstr>
      <vt:lpstr>PowerPoint Presentation</vt:lpstr>
      <vt:lpstr>PowerPoint Presentation</vt:lpstr>
      <vt:lpstr>Leaf area, but not photosynthesis increases with N addition</vt:lpstr>
      <vt:lpstr>But do greenhouse experiments translate to the field?</vt:lpstr>
      <vt:lpstr>PowerPoint Presentation</vt:lpstr>
      <vt:lpstr>PowerPoint Presentation</vt:lpstr>
      <vt:lpstr>PowerPoint Presentation</vt:lpstr>
      <vt:lpstr>Globally, N addition increases leaf area, not leaf N</vt:lpstr>
      <vt:lpstr>Globally, N addition has no impact on leaf N</vt:lpstr>
      <vt:lpstr>Question 2: Does photosynthesis respond to soil nutrients?  No, plants respond to added nutrients by increasing leaf area, not photosynthesis</vt:lpstr>
      <vt:lpstr>Question 3: What does acclimation mean for future conditions?</vt:lpstr>
      <vt:lpstr>Higher CO2 and increased temperatures increase future photosynthesis</vt:lpstr>
      <vt:lpstr>Downregulation under elevated CO2 would reduce leaf nutrient demand!</vt:lpstr>
      <vt:lpstr>Higher CO2 and increased temperatures increase future photosynthesis</vt:lpstr>
      <vt:lpstr>Higher CO2 and increased temperatures increase future photosynthesis (at lower nutrient use)</vt:lpstr>
      <vt:lpstr>Need to rethink nutrient limitation in models</vt:lpstr>
      <vt:lpstr>Question 3: What does acclimation mean for future conditions?  Photosynthesis will increase and per-leaf-area nutrient use will decrease</vt:lpstr>
      <vt:lpstr>Question 4: When is C4 photosynthesis an advantage over C3 photosynthesis?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4: When is C4 photosynthesis an advantage over C3 photosynthesis?  C4 is better in hot, dry, low CO2 environments (maybe not future)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Photosynthetic acclimation through the lens of optimality</dc:title>
  <dc:creator>Smith, Nick</dc:creator>
  <cp:lastModifiedBy>Smith, Nick</cp:lastModifiedBy>
  <cp:revision>168</cp:revision>
  <cp:lastPrinted>2019-07-23T15:57:34Z</cp:lastPrinted>
  <dcterms:created xsi:type="dcterms:W3CDTF">2019-07-15T15:11:58Z</dcterms:created>
  <dcterms:modified xsi:type="dcterms:W3CDTF">2019-12-09T20:15:21Z</dcterms:modified>
</cp:coreProperties>
</file>

<file path=docProps/thumbnail.jpeg>
</file>